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8"/>
  </p:notesMasterIdLst>
  <p:sldIdLst>
    <p:sldId id="256" r:id="rId2"/>
    <p:sldId id="314" r:id="rId3"/>
    <p:sldId id="327" r:id="rId4"/>
    <p:sldId id="316" r:id="rId5"/>
    <p:sldId id="257" r:id="rId6"/>
    <p:sldId id="258" r:id="rId7"/>
    <p:sldId id="312" r:id="rId8"/>
    <p:sldId id="299" r:id="rId9"/>
    <p:sldId id="313" r:id="rId10"/>
    <p:sldId id="317" r:id="rId11"/>
    <p:sldId id="329" r:id="rId12"/>
    <p:sldId id="322" r:id="rId13"/>
    <p:sldId id="328" r:id="rId14"/>
    <p:sldId id="300" r:id="rId15"/>
    <p:sldId id="318" r:id="rId16"/>
    <p:sldId id="269" r:id="rId17"/>
  </p:sldIdLst>
  <p:sldSz cx="9144000" cy="5143500" type="screen16x9"/>
  <p:notesSz cx="6858000" cy="9144000"/>
  <p:embeddedFontLst>
    <p:embeddedFont>
      <p:font typeface="Advent Pro Light" panose="020B0604020202020204" charset="0"/>
      <p:regular r:id="rId19"/>
      <p:bold r:id="rId20"/>
    </p:embeddedFont>
    <p:embeddedFont>
      <p:font typeface="Anton" pitchFamily="2" charset="0"/>
      <p:regular r:id="rId21"/>
    </p:embeddedFont>
    <p:embeddedFont>
      <p:font typeface="Fira Sans Condensed Light" panose="020B0403050000020004" pitchFamily="34" charset="0"/>
      <p:regular r:id="rId22"/>
      <p:bold r:id="rId23"/>
      <p:italic r:id="rId24"/>
      <p:boldItalic r:id="rId25"/>
    </p:embeddedFont>
    <p:embeddedFont>
      <p:font typeface="Rajdhani"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75D3B4-81A0-4FAF-9F8D-6130E1A3902C}">
  <a:tblStyle styleId="{AA75D3B4-81A0-4FAF-9F8D-6130E1A390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542033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113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17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361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47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043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079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692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075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80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62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44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206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679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63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YOU SEE IS WHAT YOU GET</a:t>
            </a:r>
            <a:endParaRPr dirty="0"/>
          </a:p>
        </p:txBody>
      </p:sp>
    </p:spTree>
    <p:extLst>
      <p:ext uri="{BB962C8B-B14F-4D97-AF65-F5344CB8AC3E}">
        <p14:creationId xmlns:p14="http://schemas.microsoft.com/office/powerpoint/2010/main" val="343848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423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7" r:id="rId5"/>
    <p:sldLayoutId id="2147483659" r:id="rId6"/>
    <p:sldLayoutId id="2147483660"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petite-entreprise.net/articles/Gerer-son-entreprise/Creer-un-site-internet-efficace-5-pieges-a-evit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web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pic>
        <p:nvPicPr>
          <p:cNvPr id="6" name="Picture 5">
            <a:extLst>
              <a:ext uri="{FF2B5EF4-FFF2-40B4-BE49-F238E27FC236}">
                <a16:creationId xmlns:a16="http://schemas.microsoft.com/office/drawing/2014/main" id="{58CFB392-069F-F035-77F5-5178344EC553}"/>
              </a:ext>
            </a:extLst>
          </p:cNvPr>
          <p:cNvPicPr>
            <a:picLocks noChangeAspect="1"/>
          </p:cNvPicPr>
          <p:nvPr/>
        </p:nvPicPr>
        <p:blipFill>
          <a:blip r:embed="rId4"/>
          <a:stretch>
            <a:fillRect/>
          </a:stretch>
        </p:blipFill>
        <p:spPr>
          <a:xfrm>
            <a:off x="0" y="-61192"/>
            <a:ext cx="1228099" cy="1050720"/>
          </a:xfrm>
          <a:prstGeom prst="rect">
            <a:avLst/>
          </a:prstGeom>
        </p:spPr>
      </p:pic>
      <p:sp>
        <p:nvSpPr>
          <p:cNvPr id="102" name="Google Shape;102;p24"/>
          <p:cNvSpPr txBox="1">
            <a:spLocks noGrp="1"/>
          </p:cNvSpPr>
          <p:nvPr>
            <p:ph type="ctrTitle"/>
          </p:nvPr>
        </p:nvSpPr>
        <p:spPr>
          <a:xfrm>
            <a:off x="164460" y="1139150"/>
            <a:ext cx="495954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Rajdhani"/>
                <a:ea typeface="Rajdhani"/>
                <a:cs typeface="Rajdhani"/>
                <a:sym typeface="Rajdhani"/>
              </a:rPr>
              <a:t>Stage de fin </a:t>
            </a:r>
            <a:r>
              <a:rPr lang="en-US" dirty="0" err="1">
                <a:latin typeface="Rajdhani"/>
                <a:ea typeface="Rajdhani"/>
                <a:cs typeface="Rajdhani"/>
                <a:sym typeface="Rajdhani"/>
              </a:rPr>
              <a:t>d’étude</a:t>
            </a:r>
            <a:endParaRPr dirty="0">
              <a:latin typeface="Rajdhani"/>
              <a:ea typeface="Rajdhani"/>
              <a:cs typeface="Rajdhani"/>
              <a:sym typeface="Rajdhani"/>
            </a:endParaRPr>
          </a:p>
        </p:txBody>
      </p:sp>
      <p:pic>
        <p:nvPicPr>
          <p:cNvPr id="104" name="Google Shape;104;p24"/>
          <p:cNvPicPr preferRelativeResize="0"/>
          <p:nvPr/>
        </p:nvPicPr>
        <p:blipFill rotWithShape="1">
          <a:blip r:embed="rId5">
            <a:alphaModFix/>
          </a:blip>
          <a:srcRect l="6664" t="4858" r="6220" b="5495"/>
          <a:stretch/>
        </p:blipFill>
        <p:spPr>
          <a:xfrm>
            <a:off x="4782190" y="49886"/>
            <a:ext cx="4197350" cy="4319530"/>
          </a:xfrm>
          <a:prstGeom prst="rect">
            <a:avLst/>
          </a:prstGeom>
          <a:noFill/>
          <a:ln>
            <a:noFill/>
          </a:ln>
        </p:spPr>
      </p:pic>
      <p:sp>
        <p:nvSpPr>
          <p:cNvPr id="2" name="TextBox 1"/>
          <p:cNvSpPr txBox="1"/>
          <p:nvPr/>
        </p:nvSpPr>
        <p:spPr>
          <a:xfrm>
            <a:off x="236823" y="304148"/>
            <a:ext cx="3690492" cy="584775"/>
          </a:xfrm>
          <a:prstGeom prst="rect">
            <a:avLst/>
          </a:prstGeom>
          <a:noFill/>
        </p:spPr>
        <p:txBody>
          <a:bodyPr wrap="square" rtlCol="0">
            <a:spAutoFit/>
          </a:bodyPr>
          <a:lstStyle/>
          <a:p>
            <a:r>
              <a:rPr lang="fr-FR" sz="3200" b="1" dirty="0">
                <a:solidFill>
                  <a:srgbClr val="F3F3F3"/>
                </a:solidFill>
                <a:latin typeface="Rajdhani"/>
                <a:ea typeface="Rajdhani"/>
                <a:cs typeface="Rajdhani"/>
                <a:sym typeface="Anton"/>
              </a:rPr>
              <a:t>Ecole </a:t>
            </a:r>
            <a:r>
              <a:rPr lang="fr-FR" sz="2800" b="1" dirty="0">
                <a:solidFill>
                  <a:srgbClr val="F3F3F3"/>
                </a:solidFill>
                <a:latin typeface="Rajdhani"/>
                <a:ea typeface="Rajdhani"/>
                <a:cs typeface="Rajdhani"/>
                <a:sym typeface="Anton"/>
              </a:rPr>
              <a:t>MIAGE, LARACHE. </a:t>
            </a:r>
            <a:endParaRPr lang="fr-FR" sz="3200" b="1" dirty="0">
              <a:solidFill>
                <a:srgbClr val="F3F3F3"/>
              </a:solidFill>
              <a:latin typeface="Rajdhani"/>
              <a:ea typeface="Rajdhani"/>
              <a:cs typeface="Rajdhani"/>
              <a:sym typeface="Anton"/>
            </a:endParaRPr>
          </a:p>
        </p:txBody>
      </p:sp>
      <p:sp>
        <p:nvSpPr>
          <p:cNvPr id="3" name="TextBox 2"/>
          <p:cNvSpPr txBox="1"/>
          <p:nvPr/>
        </p:nvSpPr>
        <p:spPr>
          <a:xfrm>
            <a:off x="236823" y="4531345"/>
            <a:ext cx="4170717" cy="492443"/>
          </a:xfrm>
          <a:prstGeom prst="rect">
            <a:avLst/>
          </a:prstGeom>
          <a:noFill/>
        </p:spPr>
        <p:txBody>
          <a:bodyPr wrap="square" rtlCol="0">
            <a:spAutoFit/>
          </a:bodyPr>
          <a:lstStyle/>
          <a:p>
            <a:r>
              <a:rPr lang="fr-FR" sz="1300" b="1" dirty="0" err="1">
                <a:solidFill>
                  <a:srgbClr val="F3F3F3"/>
                </a:solidFill>
                <a:latin typeface="Fira Sans Condensed Light"/>
                <a:ea typeface="Fira Sans Condensed Light"/>
                <a:cs typeface="Fira Sans Condensed Light"/>
              </a:rPr>
              <a:t>Realiser</a:t>
            </a:r>
            <a:r>
              <a:rPr lang="fr-FR" sz="1300" b="1" dirty="0">
                <a:solidFill>
                  <a:srgbClr val="F3F3F3"/>
                </a:solidFill>
                <a:latin typeface="Fira Sans Condensed Light"/>
                <a:ea typeface="Fira Sans Condensed Light"/>
                <a:cs typeface="Fira Sans Condensed Light"/>
              </a:rPr>
              <a:t> par</a:t>
            </a:r>
            <a:r>
              <a:rPr lang="fr-FR" sz="1300" b="1">
                <a:solidFill>
                  <a:srgbClr val="F3F3F3"/>
                </a:solidFill>
                <a:latin typeface="Fira Sans Condensed Light"/>
                <a:ea typeface="Fira Sans Condensed Light"/>
                <a:cs typeface="Fira Sans Condensed Light"/>
              </a:rPr>
              <a:t>: </a:t>
            </a:r>
            <a:r>
              <a:rPr lang="fr-FR" sz="1300" b="1" dirty="0">
                <a:solidFill>
                  <a:srgbClr val="F3F3F3"/>
                </a:solidFill>
                <a:latin typeface="Fira Sans Condensed Light"/>
                <a:ea typeface="Fira Sans Condensed Light"/>
                <a:cs typeface="Fira Sans Condensed Light"/>
              </a:rPr>
              <a:t>M</a:t>
            </a:r>
            <a:r>
              <a:rPr lang="fr-FR" sz="1300" b="1">
                <a:solidFill>
                  <a:srgbClr val="F3F3F3"/>
                </a:solidFill>
                <a:latin typeface="Fira Sans Condensed Light"/>
                <a:ea typeface="Fira Sans Condensed Light"/>
                <a:cs typeface="Fira Sans Condensed Light"/>
              </a:rPr>
              <a:t>ohamed </a:t>
            </a:r>
            <a:r>
              <a:rPr lang="fr-FR" sz="1300" b="1" dirty="0" err="1">
                <a:solidFill>
                  <a:srgbClr val="F3F3F3"/>
                </a:solidFill>
                <a:latin typeface="Fira Sans Condensed Light"/>
                <a:ea typeface="Fira Sans Condensed Light"/>
                <a:cs typeface="Fira Sans Condensed Light"/>
              </a:rPr>
              <a:t>bahloul</a:t>
            </a:r>
            <a:endParaRPr lang="fr-FR" sz="1300" b="1" dirty="0">
              <a:solidFill>
                <a:srgbClr val="F3F3F3"/>
              </a:solidFill>
              <a:latin typeface="Fira Sans Condensed Light"/>
              <a:ea typeface="Fira Sans Condensed Light"/>
              <a:cs typeface="Fira Sans Condensed Light"/>
            </a:endParaRPr>
          </a:p>
          <a:p>
            <a:r>
              <a:rPr lang="fr-FR" sz="1300" b="1" dirty="0">
                <a:solidFill>
                  <a:srgbClr val="F3F3F3"/>
                </a:solidFill>
                <a:latin typeface="Fira Sans Condensed Light"/>
                <a:ea typeface="Fira Sans Condensed Light"/>
                <a:cs typeface="Fira Sans Condensed Light"/>
              </a:rPr>
              <a:t>Encadrer par: </a:t>
            </a:r>
            <a:r>
              <a:rPr lang="fr-FR" sz="1300" b="1" dirty="0" err="1">
                <a:solidFill>
                  <a:srgbClr val="F3F3F3"/>
                </a:solidFill>
                <a:latin typeface="Fira Sans Condensed Light"/>
                <a:ea typeface="Fira Sans Condensed Light"/>
                <a:cs typeface="Fira Sans Condensed Light"/>
              </a:rPr>
              <a:t>M.Morad</a:t>
            </a:r>
            <a:r>
              <a:rPr lang="fr-FR" sz="1300" b="1" dirty="0">
                <a:solidFill>
                  <a:srgbClr val="F3F3F3"/>
                </a:solidFill>
                <a:latin typeface="Fira Sans Condensed Light"/>
                <a:ea typeface="Fira Sans Condensed Light"/>
                <a:cs typeface="Fira Sans Condensed Light"/>
              </a:rPr>
              <a:t> </a:t>
            </a:r>
            <a:r>
              <a:rPr lang="fr-FR" sz="1300" b="1" dirty="0" err="1">
                <a:solidFill>
                  <a:srgbClr val="F3F3F3"/>
                </a:solidFill>
                <a:latin typeface="Fira Sans Condensed Light"/>
                <a:ea typeface="Fira Sans Condensed Light"/>
                <a:cs typeface="Fira Sans Condensed Light"/>
              </a:rPr>
              <a:t>khalfouna</a:t>
            </a:r>
            <a:endParaRPr lang="fr-FR" sz="1300" b="1" dirty="0">
              <a:solidFill>
                <a:srgbClr val="F3F3F3"/>
              </a:solidFill>
              <a:latin typeface="Fira Sans Condensed Light"/>
              <a:ea typeface="Fira Sans Condensed Light"/>
              <a:cs typeface="Fira Sans Condensed Light"/>
            </a:endParaRPr>
          </a:p>
        </p:txBody>
      </p:sp>
      <p:sp>
        <p:nvSpPr>
          <p:cNvPr id="4" name="TextBox 3"/>
          <p:cNvSpPr txBox="1"/>
          <p:nvPr/>
        </p:nvSpPr>
        <p:spPr>
          <a:xfrm>
            <a:off x="7021524" y="4731400"/>
            <a:ext cx="2647020" cy="292388"/>
          </a:xfrm>
          <a:prstGeom prst="rect">
            <a:avLst/>
          </a:prstGeom>
          <a:noFill/>
        </p:spPr>
        <p:txBody>
          <a:bodyPr wrap="square" rtlCol="0">
            <a:spAutoFit/>
          </a:bodyPr>
          <a:lstStyle/>
          <a:p>
            <a:r>
              <a:rPr lang="fr-FR" sz="1300" b="1" dirty="0">
                <a:solidFill>
                  <a:srgbClr val="F3F3F3"/>
                </a:solidFill>
                <a:latin typeface="Fira Sans Condensed Light"/>
                <a:ea typeface="Fira Sans Condensed Light"/>
                <a:cs typeface="Fira Sans Condensed Light"/>
              </a:rPr>
              <a:t>Année de formation2021/2023</a:t>
            </a:r>
          </a:p>
        </p:txBody>
      </p:sp>
      <p:pic>
        <p:nvPicPr>
          <p:cNvPr id="8" name="Picture 7">
            <a:extLst>
              <a:ext uri="{FF2B5EF4-FFF2-40B4-BE49-F238E27FC236}">
                <a16:creationId xmlns:a16="http://schemas.microsoft.com/office/drawing/2014/main" id="{20752E57-39AE-0C75-3162-AD9FD9370380}"/>
              </a:ext>
            </a:extLst>
          </p:cNvPr>
          <p:cNvPicPr>
            <a:picLocks noChangeAspect="1"/>
          </p:cNvPicPr>
          <p:nvPr/>
        </p:nvPicPr>
        <p:blipFill>
          <a:blip r:embed="rId6"/>
          <a:stretch>
            <a:fillRect/>
          </a:stretch>
        </p:blipFill>
        <p:spPr>
          <a:xfrm>
            <a:off x="8162855" y="49886"/>
            <a:ext cx="942251" cy="9396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5" name="TextBox 14"/>
          <p:cNvSpPr txBox="1"/>
          <p:nvPr/>
        </p:nvSpPr>
        <p:spPr>
          <a:xfrm>
            <a:off x="574964" y="1921753"/>
            <a:ext cx="7625469" cy="1477328"/>
          </a:xfrm>
          <a:prstGeom prst="rect">
            <a:avLst/>
          </a:prstGeom>
          <a:noFill/>
        </p:spPr>
        <p:txBody>
          <a:bodyPr wrap="square" rtlCol="0">
            <a:spAutoFit/>
          </a:bodyPr>
          <a:lstStyle/>
          <a:p>
            <a:pPr algn="ctr"/>
            <a:r>
              <a:rPr lang="fr-FR" sz="1800" b="1" dirty="0">
                <a:solidFill>
                  <a:srgbClr val="F3F3F3"/>
                </a:solidFill>
                <a:latin typeface="Fira Sans Condensed Light"/>
              </a:rPr>
              <a:t>PHP est un langage de script côté serveur pour le développement web, permettant la création de sites web dynamiques et interactifs. </a:t>
            </a:r>
          </a:p>
          <a:p>
            <a:pPr algn="ctr"/>
            <a:r>
              <a:rPr lang="fr-FR" sz="1800" b="1" dirty="0">
                <a:solidFill>
                  <a:srgbClr val="F3F3F3"/>
                </a:solidFill>
                <a:latin typeface="Fira Sans Condensed Light"/>
              </a:rPr>
              <a:t>Il interagit avec les bases de données et prend en charge divers </a:t>
            </a:r>
            <a:r>
              <a:rPr lang="fr-FR" sz="1800" b="1" dirty="0" err="1">
                <a:solidFill>
                  <a:srgbClr val="F3F3F3"/>
                </a:solidFill>
                <a:latin typeface="Fira Sans Condensed Light"/>
              </a:rPr>
              <a:t>frameworks</a:t>
            </a:r>
            <a:r>
              <a:rPr lang="fr-FR" sz="1800" b="1" dirty="0">
                <a:solidFill>
                  <a:srgbClr val="F3F3F3"/>
                </a:solidFill>
                <a:latin typeface="Fira Sans Condensed Light"/>
              </a:rPr>
              <a:t> et CMS. </a:t>
            </a:r>
          </a:p>
          <a:p>
            <a:pPr algn="ctr"/>
            <a:r>
              <a:rPr lang="fr-FR" sz="1800" b="1" dirty="0">
                <a:solidFill>
                  <a:srgbClr val="F3F3F3"/>
                </a:solidFill>
                <a:latin typeface="Fira Sans Condensed Light"/>
              </a:rPr>
              <a:t>Open-source et largement utilisé dans l'industrie.</a:t>
            </a:r>
          </a:p>
        </p:txBody>
      </p:sp>
      <p:sp>
        <p:nvSpPr>
          <p:cNvPr id="41" name="Google Shape;109;p25"/>
          <p:cNvSpPr txBox="1">
            <a:spLocks noGrp="1"/>
          </p:cNvSpPr>
          <p:nvPr>
            <p:ph type="title"/>
          </p:nvPr>
        </p:nvSpPr>
        <p:spPr>
          <a:xfrm>
            <a:off x="496433" y="66770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000" dirty="0"/>
              <a:t>P</a:t>
            </a:r>
            <a:r>
              <a:rPr lang="en-US" sz="3000" dirty="0"/>
              <a:t>HP</a:t>
            </a:r>
            <a:endParaRPr sz="3000" dirty="0">
              <a:solidFill>
                <a:srgbClr val="F3F3F3"/>
              </a:solidFill>
            </a:endParaRPr>
          </a:p>
        </p:txBody>
      </p:sp>
    </p:spTree>
    <p:extLst>
      <p:ext uri="{BB962C8B-B14F-4D97-AF65-F5344CB8AC3E}">
        <p14:creationId xmlns:p14="http://schemas.microsoft.com/office/powerpoint/2010/main" val="62667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5" name="TextBox 14"/>
          <p:cNvSpPr txBox="1"/>
          <p:nvPr/>
        </p:nvSpPr>
        <p:spPr>
          <a:xfrm>
            <a:off x="574964" y="1921753"/>
            <a:ext cx="7625469" cy="923330"/>
          </a:xfrm>
          <a:prstGeom prst="rect">
            <a:avLst/>
          </a:prstGeom>
          <a:noFill/>
        </p:spPr>
        <p:txBody>
          <a:bodyPr wrap="square" rtlCol="0">
            <a:spAutoFit/>
          </a:bodyPr>
          <a:lstStyle/>
          <a:p>
            <a:pPr algn="ctr"/>
            <a:r>
              <a:rPr lang="fr-FR" sz="1800" b="1" dirty="0" err="1">
                <a:solidFill>
                  <a:srgbClr val="F3F3F3"/>
                </a:solidFill>
                <a:latin typeface="Fira Sans Condensed Light"/>
              </a:rPr>
              <a:t>Canva</a:t>
            </a:r>
            <a:r>
              <a:rPr lang="fr-FR" sz="1800" b="1" dirty="0">
                <a:solidFill>
                  <a:srgbClr val="F3F3F3"/>
                </a:solidFill>
                <a:latin typeface="Fira Sans Condensed Light"/>
              </a:rPr>
              <a:t> est une plateforme de conception graphique en ligne, facile à utiliser, qui permet de créer des designs professionnels pour divers projets sans compétences en conception.</a:t>
            </a:r>
          </a:p>
        </p:txBody>
      </p:sp>
      <p:sp>
        <p:nvSpPr>
          <p:cNvPr id="41" name="Google Shape;109;p25"/>
          <p:cNvSpPr txBox="1">
            <a:spLocks noGrp="1"/>
          </p:cNvSpPr>
          <p:nvPr>
            <p:ph type="title"/>
          </p:nvPr>
        </p:nvSpPr>
        <p:spPr>
          <a:xfrm>
            <a:off x="496433" y="66770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000" dirty="0"/>
              <a:t>CANVA</a:t>
            </a:r>
            <a:endParaRPr sz="3000" dirty="0">
              <a:solidFill>
                <a:srgbClr val="F3F3F3"/>
              </a:solidFill>
            </a:endParaRPr>
          </a:p>
        </p:txBody>
      </p:sp>
    </p:spTree>
    <p:extLst>
      <p:ext uri="{BB962C8B-B14F-4D97-AF65-F5344CB8AC3E}">
        <p14:creationId xmlns:p14="http://schemas.microsoft.com/office/powerpoint/2010/main" val="883899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5" name="TextBox 14"/>
          <p:cNvSpPr txBox="1"/>
          <p:nvPr/>
        </p:nvSpPr>
        <p:spPr>
          <a:xfrm>
            <a:off x="944003" y="1215171"/>
            <a:ext cx="7704000" cy="2593274"/>
          </a:xfrm>
          <a:prstGeom prst="rect">
            <a:avLst/>
          </a:prstGeom>
          <a:noFill/>
        </p:spPr>
        <p:txBody>
          <a:bodyPr wrap="square" rtlCol="0">
            <a:spAutoFit/>
          </a:bodyPr>
          <a:lstStyle/>
          <a:p>
            <a:pPr marL="0" marR="0" algn="ctr">
              <a:lnSpc>
                <a:spcPct val="125000"/>
              </a:lnSpc>
              <a:spcBef>
                <a:spcPts val="0"/>
              </a:spcBef>
              <a:spcAft>
                <a:spcPts val="800"/>
              </a:spcAft>
            </a:pPr>
            <a:r>
              <a:rPr lang="fr-FR" sz="1800" b="1" dirty="0">
                <a:solidFill>
                  <a:srgbClr val="F3F3F3"/>
                </a:solidFill>
                <a:latin typeface="Fira Sans Condensed Light"/>
              </a:rPr>
              <a:t>Dans </a:t>
            </a:r>
            <a:r>
              <a:rPr lang="fr-FR" sz="1800" b="1" dirty="0" err="1">
                <a:solidFill>
                  <a:srgbClr val="F3F3F3"/>
                </a:solidFill>
                <a:latin typeface="Fira Sans Condensed Light"/>
              </a:rPr>
              <a:t>Webflow</a:t>
            </a:r>
            <a:r>
              <a:rPr lang="fr-FR" sz="1800" b="1" dirty="0">
                <a:solidFill>
                  <a:srgbClr val="F3F3F3"/>
                </a:solidFill>
                <a:latin typeface="Fira Sans Condensed Light"/>
              </a:rPr>
              <a:t>, vous avez la possibilité de personnaliser et d'étendre les styles par défaut de votre site Web à l'aide de CSS. Cela peut être fait via </a:t>
            </a:r>
            <a:r>
              <a:rPr lang="fr-FR" sz="1800" b="1" dirty="0" err="1">
                <a:solidFill>
                  <a:srgbClr val="F3F3F3"/>
                </a:solidFill>
                <a:latin typeface="Fira Sans Condensed Light"/>
              </a:rPr>
              <a:t>Webflow</a:t>
            </a:r>
            <a:r>
              <a:rPr lang="fr-FR" sz="1800" b="1" dirty="0">
                <a:solidFill>
                  <a:srgbClr val="F3F3F3"/>
                </a:solidFill>
                <a:latin typeface="Fira Sans Condensed Light"/>
              </a:rPr>
              <a:t> Designer en accédant à la section Code personnalisé ou en modifiant directement le code exporté de votre projet </a:t>
            </a:r>
            <a:r>
              <a:rPr lang="fr-FR" sz="1800" b="1" dirty="0" err="1">
                <a:solidFill>
                  <a:srgbClr val="F3F3F3"/>
                </a:solidFill>
                <a:latin typeface="Fira Sans Condensed Light"/>
              </a:rPr>
              <a:t>Webflow</a:t>
            </a:r>
            <a:r>
              <a:rPr lang="fr-FR" sz="1800" b="1" dirty="0">
                <a:solidFill>
                  <a:srgbClr val="F3F3F3"/>
                </a:solidFill>
                <a:latin typeface="Fira Sans Condensed Light"/>
              </a:rPr>
              <a:t>. </a:t>
            </a:r>
            <a:endParaRPr lang="en-US" sz="1800" b="1" dirty="0">
              <a:solidFill>
                <a:srgbClr val="F3F3F3"/>
              </a:solidFill>
              <a:latin typeface="Fira Sans Condensed Light"/>
            </a:endParaRPr>
          </a:p>
          <a:p>
            <a:pPr marL="0" marR="0" algn="ctr">
              <a:lnSpc>
                <a:spcPct val="125000"/>
              </a:lnSpc>
              <a:spcBef>
                <a:spcPts val="0"/>
              </a:spcBef>
              <a:spcAft>
                <a:spcPts val="800"/>
              </a:spcAft>
            </a:pPr>
            <a:r>
              <a:rPr lang="fr-FR" sz="1800" b="1" dirty="0" err="1">
                <a:solidFill>
                  <a:srgbClr val="F3F3F3"/>
                </a:solidFill>
                <a:latin typeface="Fira Sans Condensed Light"/>
              </a:rPr>
              <a:t>Webflow</a:t>
            </a:r>
            <a:r>
              <a:rPr lang="fr-FR" sz="1800" b="1" dirty="0">
                <a:solidFill>
                  <a:srgbClr val="F3F3F3"/>
                </a:solidFill>
                <a:latin typeface="Fira Sans Condensed Light"/>
              </a:rPr>
              <a:t> CSS vous permet de créer des conceptions uniques et personnalisées pour votre site Web, vous donnant le contrôle de sa présentation visuelle et améliorant l'expérience utilisateur.</a:t>
            </a:r>
            <a:endParaRPr lang="en-US" sz="1800" b="1" dirty="0">
              <a:solidFill>
                <a:srgbClr val="F3F3F3"/>
              </a:solidFill>
              <a:latin typeface="Fira Sans Condensed Light"/>
            </a:endParaRPr>
          </a:p>
        </p:txBody>
      </p:sp>
      <p:sp>
        <p:nvSpPr>
          <p:cNvPr id="41" name="Google Shape;109;p25"/>
          <p:cNvSpPr txBox="1">
            <a:spLocks noGrp="1"/>
          </p:cNvSpPr>
          <p:nvPr>
            <p:ph type="title"/>
          </p:nvPr>
        </p:nvSpPr>
        <p:spPr>
          <a:xfrm>
            <a:off x="495997" y="4044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000" dirty="0"/>
              <a:t>W</a:t>
            </a:r>
            <a:r>
              <a:rPr lang="en-US" sz="3000" dirty="0"/>
              <a:t>EBFLOW</a:t>
            </a:r>
            <a:endParaRPr sz="3000" dirty="0">
              <a:solidFill>
                <a:srgbClr val="F3F3F3"/>
              </a:solidFill>
            </a:endParaRPr>
          </a:p>
        </p:txBody>
      </p:sp>
      <p:pic>
        <p:nvPicPr>
          <p:cNvPr id="3" name="Picture 2">
            <a:extLst>
              <a:ext uri="{FF2B5EF4-FFF2-40B4-BE49-F238E27FC236}">
                <a16:creationId xmlns:a16="http://schemas.microsoft.com/office/drawing/2014/main" id="{846E9543-CFF3-4E34-3499-77289F4815A6}"/>
              </a:ext>
            </a:extLst>
          </p:cNvPr>
          <p:cNvPicPr>
            <a:picLocks noChangeAspect="1"/>
          </p:cNvPicPr>
          <p:nvPr/>
        </p:nvPicPr>
        <p:blipFill>
          <a:blip r:embed="rId4"/>
          <a:stretch>
            <a:fillRect/>
          </a:stretch>
        </p:blipFill>
        <p:spPr>
          <a:xfrm>
            <a:off x="1900044" y="3928329"/>
            <a:ext cx="5343912" cy="1215171"/>
          </a:xfrm>
          <a:prstGeom prst="rect">
            <a:avLst/>
          </a:prstGeom>
        </p:spPr>
      </p:pic>
    </p:spTree>
    <p:extLst>
      <p:ext uri="{BB962C8B-B14F-4D97-AF65-F5344CB8AC3E}">
        <p14:creationId xmlns:p14="http://schemas.microsoft.com/office/powerpoint/2010/main" val="2520892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5" name="TextBox 14"/>
          <p:cNvSpPr txBox="1"/>
          <p:nvPr/>
        </p:nvSpPr>
        <p:spPr>
          <a:xfrm>
            <a:off x="944003" y="1119859"/>
            <a:ext cx="7255994" cy="574132"/>
          </a:xfrm>
          <a:prstGeom prst="rect">
            <a:avLst/>
          </a:prstGeom>
          <a:noFill/>
        </p:spPr>
        <p:txBody>
          <a:bodyPr wrap="square" rtlCol="0">
            <a:spAutoFit/>
          </a:bodyPr>
          <a:lstStyle/>
          <a:p>
            <a:pPr marL="0" marR="0" algn="ctr">
              <a:lnSpc>
                <a:spcPct val="125000"/>
              </a:lnSpc>
              <a:spcBef>
                <a:spcPts val="0"/>
              </a:spcBef>
              <a:spcAft>
                <a:spcPts val="800"/>
              </a:spcAft>
            </a:pPr>
            <a:r>
              <a:rPr lang="fr-FR" sz="1300" b="1" dirty="0" err="1">
                <a:solidFill>
                  <a:srgbClr val="F3F3F3"/>
                </a:solidFill>
                <a:latin typeface="Fira Sans Condensed Light"/>
              </a:rPr>
              <a:t>iStock</a:t>
            </a:r>
            <a:r>
              <a:rPr lang="fr-FR" sz="1300" b="1" dirty="0">
                <a:solidFill>
                  <a:srgbClr val="F3F3F3"/>
                </a:solidFill>
                <a:latin typeface="Fira Sans Condensed Light"/>
              </a:rPr>
              <a:t> est une plateforme de banque d'images en ligne qui propose une vaste collection de photos, vidéos, illustrations et fichiers audio de haute qualité pour une utilisation commerciale et créative.</a:t>
            </a:r>
            <a:endParaRPr lang="en-US" sz="1300" b="1" dirty="0">
              <a:solidFill>
                <a:srgbClr val="F3F3F3"/>
              </a:solidFill>
              <a:latin typeface="Fira Sans Condensed Light"/>
            </a:endParaRPr>
          </a:p>
        </p:txBody>
      </p:sp>
      <p:sp>
        <p:nvSpPr>
          <p:cNvPr id="41" name="Google Shape;109;p25"/>
          <p:cNvSpPr txBox="1">
            <a:spLocks noGrp="1"/>
          </p:cNvSpPr>
          <p:nvPr>
            <p:ph type="title"/>
          </p:nvPr>
        </p:nvSpPr>
        <p:spPr>
          <a:xfrm>
            <a:off x="495997" y="4044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000" dirty="0" err="1"/>
              <a:t>Istock</a:t>
            </a:r>
            <a:endParaRPr sz="3000" dirty="0">
              <a:solidFill>
                <a:srgbClr val="F3F3F3"/>
              </a:solidFill>
            </a:endParaRPr>
          </a:p>
        </p:txBody>
      </p:sp>
      <p:pic>
        <p:nvPicPr>
          <p:cNvPr id="3" name="Picture 2">
            <a:extLst>
              <a:ext uri="{FF2B5EF4-FFF2-40B4-BE49-F238E27FC236}">
                <a16:creationId xmlns:a16="http://schemas.microsoft.com/office/drawing/2014/main" id="{EB109B7B-D868-2EE6-0AB2-F4FF74F329B5}"/>
              </a:ext>
            </a:extLst>
          </p:cNvPr>
          <p:cNvPicPr>
            <a:picLocks noChangeAspect="1"/>
          </p:cNvPicPr>
          <p:nvPr/>
        </p:nvPicPr>
        <p:blipFill>
          <a:blip r:embed="rId4"/>
          <a:stretch>
            <a:fillRect/>
          </a:stretch>
        </p:blipFill>
        <p:spPr>
          <a:xfrm>
            <a:off x="0" y="1836678"/>
            <a:ext cx="9144000" cy="3306822"/>
          </a:xfrm>
          <a:prstGeom prst="rect">
            <a:avLst/>
          </a:prstGeom>
        </p:spPr>
      </p:pic>
    </p:spTree>
    <p:extLst>
      <p:ext uri="{BB962C8B-B14F-4D97-AF65-F5344CB8AC3E}">
        <p14:creationId xmlns:p14="http://schemas.microsoft.com/office/powerpoint/2010/main" val="1786476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08504" y="384890"/>
            <a:ext cx="3787800" cy="31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Partie pratique</a:t>
            </a:r>
            <a:endParaRPr dirty="0"/>
          </a:p>
        </p:txBody>
      </p:sp>
      <p:sp>
        <p:nvSpPr>
          <p:cNvPr id="176" name="Google Shape;176;p30"/>
          <p:cNvSpPr txBox="1">
            <a:spLocks noGrp="1"/>
          </p:cNvSpPr>
          <p:nvPr>
            <p:ph type="title" idx="2"/>
          </p:nvPr>
        </p:nvSpPr>
        <p:spPr>
          <a:xfrm>
            <a:off x="4877745" y="5820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29750" y="26925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40497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Tree>
    <p:extLst>
      <p:ext uri="{BB962C8B-B14F-4D97-AF65-F5344CB8AC3E}">
        <p14:creationId xmlns:p14="http://schemas.microsoft.com/office/powerpoint/2010/main" val="290733057"/>
      </p:ext>
    </p:extLst>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MERCI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08504" y="384890"/>
            <a:ext cx="3787800" cy="31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Partie Theorique</a:t>
            </a:r>
            <a:endParaRPr dirty="0"/>
          </a:p>
        </p:txBody>
      </p:sp>
      <p:sp>
        <p:nvSpPr>
          <p:cNvPr id="176" name="Google Shape;176;p30"/>
          <p:cNvSpPr txBox="1">
            <a:spLocks noGrp="1"/>
          </p:cNvSpPr>
          <p:nvPr>
            <p:ph type="title" idx="2"/>
          </p:nvPr>
        </p:nvSpPr>
        <p:spPr>
          <a:xfrm>
            <a:off x="4877745" y="5820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29750" y="26925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2875750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5" name="Google Shape;21441;p62"/>
          <p:cNvSpPr/>
          <p:nvPr/>
        </p:nvSpPr>
        <p:spPr>
          <a:xfrm>
            <a:off x="4294253" y="2444248"/>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442;p62"/>
          <p:cNvSpPr/>
          <p:nvPr/>
        </p:nvSpPr>
        <p:spPr>
          <a:xfrm>
            <a:off x="4294253" y="1275436"/>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443;p62"/>
          <p:cNvSpPr/>
          <p:nvPr/>
        </p:nvSpPr>
        <p:spPr>
          <a:xfrm>
            <a:off x="536887" y="3615671"/>
            <a:ext cx="845833"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44;p62"/>
          <p:cNvSpPr/>
          <p:nvPr/>
        </p:nvSpPr>
        <p:spPr>
          <a:xfrm>
            <a:off x="539337" y="2308583"/>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445;p62"/>
          <p:cNvSpPr/>
          <p:nvPr/>
        </p:nvSpPr>
        <p:spPr>
          <a:xfrm>
            <a:off x="553288" y="1140111"/>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46;p62"/>
          <p:cNvSpPr txBox="1">
            <a:spLocks noGrp="1"/>
          </p:cNvSpPr>
          <p:nvPr>
            <p:ph type="title" idx="4294967295"/>
          </p:nvPr>
        </p:nvSpPr>
        <p:spPr>
          <a:xfrm>
            <a:off x="604466" y="302624"/>
            <a:ext cx="7596600" cy="2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F3F3F3"/>
                </a:solidFill>
                <a:latin typeface="Rajdhani"/>
                <a:ea typeface="Rajdhani"/>
                <a:cs typeface="Rajdhani"/>
              </a:rPr>
              <a:t>PLAN</a:t>
            </a:r>
            <a:endParaRPr sz="3000" b="1" dirty="0">
              <a:solidFill>
                <a:srgbClr val="F3F3F3"/>
              </a:solidFill>
              <a:latin typeface="Rajdhani"/>
              <a:ea typeface="Rajdhani"/>
              <a:cs typeface="Rajdhani"/>
            </a:endParaRPr>
          </a:p>
        </p:txBody>
      </p:sp>
      <p:sp>
        <p:nvSpPr>
          <p:cNvPr id="11" name="Google Shape;21447;p62"/>
          <p:cNvSpPr txBox="1">
            <a:spLocks noGrp="1"/>
          </p:cNvSpPr>
          <p:nvPr>
            <p:ph type="title" idx="4294967295"/>
          </p:nvPr>
        </p:nvSpPr>
        <p:spPr>
          <a:xfrm>
            <a:off x="4371219" y="1292523"/>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3F3F3"/>
                </a:solidFill>
                <a:latin typeface="Rajdhani"/>
                <a:ea typeface="Rajdhani"/>
                <a:cs typeface="Rajdhani"/>
                <a:sym typeface="Rajdhani"/>
              </a:rPr>
              <a:t>04</a:t>
            </a:r>
            <a:endParaRPr sz="3600" b="1" dirty="0">
              <a:solidFill>
                <a:srgbClr val="F3F3F3"/>
              </a:solidFill>
              <a:latin typeface="Rajdhani"/>
              <a:ea typeface="Rajdhani"/>
              <a:cs typeface="Rajdhani"/>
              <a:sym typeface="Rajdhani"/>
            </a:endParaRPr>
          </a:p>
        </p:txBody>
      </p:sp>
      <p:sp>
        <p:nvSpPr>
          <p:cNvPr id="12" name="Google Shape;21448;p62"/>
          <p:cNvSpPr txBox="1">
            <a:spLocks noGrp="1"/>
          </p:cNvSpPr>
          <p:nvPr>
            <p:ph type="title" idx="4294967295"/>
          </p:nvPr>
        </p:nvSpPr>
        <p:spPr>
          <a:xfrm>
            <a:off x="5253084" y="1397941"/>
            <a:ext cx="4173137" cy="611700"/>
          </a:xfrm>
          <a:prstGeom prst="rect">
            <a:avLst/>
          </a:prstGeom>
        </p:spPr>
        <p:txBody>
          <a:bodyPr spcFirstLastPara="1" wrap="square" lIns="91425" tIns="91425" rIns="91425" bIns="91425" anchor="ctr" anchorCtr="0">
            <a:noAutofit/>
          </a:bodyPr>
          <a:lstStyle/>
          <a:p>
            <a:pPr marL="0" lvl="0" indent="0">
              <a:buFont typeface="Arial"/>
              <a:buNone/>
            </a:pPr>
            <a:r>
              <a:rPr lang="en-GB" sz="2800" b="1" dirty="0" err="1">
                <a:solidFill>
                  <a:srgbClr val="F3F3F3"/>
                </a:solidFill>
                <a:latin typeface="Rajdhani"/>
                <a:ea typeface="Rajdhani"/>
                <a:cs typeface="Rajdhani"/>
              </a:rPr>
              <a:t>Dreamweaver,photoshop</a:t>
            </a:r>
            <a:endParaRPr sz="3000" b="1" dirty="0">
              <a:solidFill>
                <a:srgbClr val="F3F3F3"/>
              </a:solidFill>
              <a:latin typeface="Rajdhani"/>
              <a:ea typeface="Rajdhani"/>
              <a:cs typeface="Rajdhani"/>
            </a:endParaRPr>
          </a:p>
        </p:txBody>
      </p:sp>
      <p:sp>
        <p:nvSpPr>
          <p:cNvPr id="14" name="Google Shape;21450;p62"/>
          <p:cNvSpPr txBox="1">
            <a:spLocks noGrp="1"/>
          </p:cNvSpPr>
          <p:nvPr>
            <p:ph type="title" idx="4294967295"/>
          </p:nvPr>
        </p:nvSpPr>
        <p:spPr>
          <a:xfrm>
            <a:off x="4345071" y="2451602"/>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3F3F3"/>
                </a:solidFill>
                <a:latin typeface="Rajdhani"/>
                <a:ea typeface="Rajdhani"/>
                <a:cs typeface="Rajdhani"/>
                <a:sym typeface="Rajdhani"/>
              </a:rPr>
              <a:t>05</a:t>
            </a:r>
            <a:endParaRPr sz="3600" b="1" dirty="0">
              <a:solidFill>
                <a:srgbClr val="F3F3F3"/>
              </a:solidFill>
              <a:latin typeface="Rajdhani"/>
              <a:ea typeface="Rajdhani"/>
              <a:cs typeface="Rajdhani"/>
              <a:sym typeface="Rajdhani"/>
            </a:endParaRPr>
          </a:p>
        </p:txBody>
      </p:sp>
      <p:sp>
        <p:nvSpPr>
          <p:cNvPr id="15" name="Google Shape;21451;p62"/>
          <p:cNvSpPr txBox="1">
            <a:spLocks noGrp="1"/>
          </p:cNvSpPr>
          <p:nvPr>
            <p:ph type="title" idx="4294967295"/>
          </p:nvPr>
        </p:nvSpPr>
        <p:spPr>
          <a:xfrm>
            <a:off x="5253084" y="2519598"/>
            <a:ext cx="3218686" cy="611700"/>
          </a:xfrm>
          <a:prstGeom prst="rect">
            <a:avLst/>
          </a:prstGeom>
        </p:spPr>
        <p:txBody>
          <a:bodyPr spcFirstLastPara="1" wrap="square" lIns="91425" tIns="91425" rIns="91425" bIns="91425" anchor="ctr" anchorCtr="0">
            <a:noAutofit/>
          </a:bodyPr>
          <a:lstStyle/>
          <a:p>
            <a:pPr marL="0" lvl="0" indent="0">
              <a:buFont typeface="Arial"/>
              <a:buNone/>
            </a:pPr>
            <a:r>
              <a:rPr lang="fr-FR" sz="3000" b="1" dirty="0" err="1">
                <a:solidFill>
                  <a:srgbClr val="F3F3F3"/>
                </a:solidFill>
                <a:latin typeface="Rajdhani"/>
                <a:ea typeface="Rajdhani"/>
                <a:cs typeface="Rajdhani"/>
              </a:rPr>
              <a:t>webflow</a:t>
            </a:r>
            <a:endParaRPr sz="3000" b="1" dirty="0">
              <a:solidFill>
                <a:srgbClr val="F3F3F3"/>
              </a:solidFill>
              <a:latin typeface="Rajdhani"/>
              <a:ea typeface="Rajdhani"/>
              <a:cs typeface="Rajdhani"/>
            </a:endParaRPr>
          </a:p>
        </p:txBody>
      </p:sp>
      <p:sp>
        <p:nvSpPr>
          <p:cNvPr id="16" name="Google Shape;21452;p62"/>
          <p:cNvSpPr txBox="1">
            <a:spLocks noGrp="1"/>
          </p:cNvSpPr>
          <p:nvPr>
            <p:ph type="title" idx="4294967295"/>
          </p:nvPr>
        </p:nvSpPr>
        <p:spPr>
          <a:xfrm>
            <a:off x="5326274" y="3684655"/>
            <a:ext cx="4099947" cy="675434"/>
          </a:xfrm>
          <a:prstGeom prst="rect">
            <a:avLst/>
          </a:prstGeom>
        </p:spPr>
        <p:txBody>
          <a:bodyPr spcFirstLastPara="1" wrap="square" lIns="91425" tIns="91425" rIns="91425" bIns="91425" anchor="ctr" anchorCtr="0">
            <a:noAutofit/>
          </a:bodyPr>
          <a:lstStyle/>
          <a:p>
            <a:pPr lvl="0"/>
            <a:r>
              <a:rPr lang="fr-FR" sz="3000" b="1" dirty="0" err="1">
                <a:solidFill>
                  <a:srgbClr val="F3F3F3"/>
                </a:solidFill>
                <a:latin typeface="Rajdhani"/>
                <a:ea typeface="Rajdhani"/>
                <a:cs typeface="Rajdhani"/>
              </a:rPr>
              <a:t>istock,canva</a:t>
            </a:r>
            <a:endParaRPr lang="fr-FR" sz="3000" b="1" dirty="0">
              <a:solidFill>
                <a:srgbClr val="F3F3F3"/>
              </a:solidFill>
              <a:latin typeface="Rajdhani"/>
              <a:ea typeface="Rajdhani"/>
              <a:cs typeface="Rajdhani"/>
            </a:endParaRPr>
          </a:p>
        </p:txBody>
      </p:sp>
      <p:sp>
        <p:nvSpPr>
          <p:cNvPr id="17" name="Google Shape;21453;p62"/>
          <p:cNvSpPr txBox="1">
            <a:spLocks noGrp="1"/>
          </p:cNvSpPr>
          <p:nvPr>
            <p:ph type="title"/>
          </p:nvPr>
        </p:nvSpPr>
        <p:spPr>
          <a:xfrm>
            <a:off x="613853" y="1123248"/>
            <a:ext cx="804900" cy="8060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1</a:t>
            </a:r>
            <a:endParaRPr sz="3600" dirty="0"/>
          </a:p>
        </p:txBody>
      </p:sp>
      <p:sp>
        <p:nvSpPr>
          <p:cNvPr id="19" name="Google Shape;21455;p62"/>
          <p:cNvSpPr txBox="1">
            <a:spLocks/>
          </p:cNvSpPr>
          <p:nvPr/>
        </p:nvSpPr>
        <p:spPr>
          <a:xfrm>
            <a:off x="1512120" y="1384661"/>
            <a:ext cx="2528339" cy="27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000" b="1" dirty="0">
                <a:solidFill>
                  <a:srgbClr val="F3F3F3"/>
                </a:solidFill>
                <a:latin typeface="Rajdhani"/>
                <a:ea typeface="Rajdhani"/>
                <a:cs typeface="Rajdhani"/>
                <a:sym typeface="Rajdhani"/>
              </a:rPr>
              <a:t>INTODUCTION</a:t>
            </a:r>
          </a:p>
        </p:txBody>
      </p:sp>
      <p:sp>
        <p:nvSpPr>
          <p:cNvPr id="20" name="Google Shape;21456;p62"/>
          <p:cNvSpPr txBox="1">
            <a:spLocks/>
          </p:cNvSpPr>
          <p:nvPr/>
        </p:nvSpPr>
        <p:spPr>
          <a:xfrm>
            <a:off x="577820" y="2388795"/>
            <a:ext cx="804900" cy="56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dirty="0">
                <a:solidFill>
                  <a:srgbClr val="F3F3F3"/>
                </a:solidFill>
                <a:latin typeface="Rajdhani"/>
                <a:ea typeface="Rajdhani"/>
                <a:cs typeface="Rajdhani"/>
                <a:sym typeface="Rajdhani"/>
              </a:rPr>
              <a:t>02</a:t>
            </a:r>
          </a:p>
        </p:txBody>
      </p:sp>
      <p:sp>
        <p:nvSpPr>
          <p:cNvPr id="22" name="Google Shape;21458;p62"/>
          <p:cNvSpPr txBox="1">
            <a:spLocks/>
          </p:cNvSpPr>
          <p:nvPr/>
        </p:nvSpPr>
        <p:spPr>
          <a:xfrm>
            <a:off x="1204264" y="2557441"/>
            <a:ext cx="2155875" cy="5135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3000" b="1" dirty="0">
                <a:solidFill>
                  <a:srgbClr val="F3F3F3"/>
                </a:solidFill>
                <a:latin typeface="Rajdhani"/>
                <a:ea typeface="Rajdhani"/>
                <a:cs typeface="Rajdhani"/>
              </a:rPr>
              <a:t>Site web</a:t>
            </a:r>
          </a:p>
          <a:p>
            <a:endParaRPr lang="fr-FR" sz="3000" b="1" dirty="0">
              <a:solidFill>
                <a:srgbClr val="F3F3F3"/>
              </a:solidFill>
              <a:latin typeface="Rajdhani"/>
              <a:ea typeface="Rajdhani"/>
              <a:cs typeface="Rajdhani"/>
            </a:endParaRPr>
          </a:p>
        </p:txBody>
      </p:sp>
      <p:sp>
        <p:nvSpPr>
          <p:cNvPr id="23" name="Google Shape;21459;p62"/>
          <p:cNvSpPr txBox="1">
            <a:spLocks/>
          </p:cNvSpPr>
          <p:nvPr/>
        </p:nvSpPr>
        <p:spPr>
          <a:xfrm>
            <a:off x="536887" y="3742022"/>
            <a:ext cx="804900" cy="56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dirty="0">
                <a:solidFill>
                  <a:srgbClr val="F3F3F3"/>
                </a:solidFill>
                <a:latin typeface="Rajdhani"/>
                <a:ea typeface="Rajdhani"/>
                <a:cs typeface="Rajdhani"/>
                <a:sym typeface="Rajdhani"/>
              </a:rPr>
              <a:t>03</a:t>
            </a:r>
          </a:p>
        </p:txBody>
      </p:sp>
      <p:sp>
        <p:nvSpPr>
          <p:cNvPr id="25" name="Google Shape;21461;p62"/>
          <p:cNvSpPr txBox="1">
            <a:spLocks/>
          </p:cNvSpPr>
          <p:nvPr/>
        </p:nvSpPr>
        <p:spPr>
          <a:xfrm>
            <a:off x="1341787" y="3833814"/>
            <a:ext cx="2440504" cy="27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000" b="1" dirty="0" err="1">
                <a:solidFill>
                  <a:srgbClr val="F3F3F3"/>
                </a:solidFill>
                <a:latin typeface="Rajdhani"/>
                <a:ea typeface="Rajdhani"/>
                <a:cs typeface="Rajdhani"/>
              </a:rPr>
              <a:t>Html,css,php,mysqli</a:t>
            </a:r>
            <a:endParaRPr lang="fr-FR" sz="3000" b="1" dirty="0">
              <a:solidFill>
                <a:srgbClr val="F3F3F3"/>
              </a:solidFill>
              <a:latin typeface="Rajdhani"/>
              <a:ea typeface="Rajdhani"/>
              <a:cs typeface="Rajdhani"/>
            </a:endParaRPr>
          </a:p>
        </p:txBody>
      </p:sp>
      <p:sp>
        <p:nvSpPr>
          <p:cNvPr id="26" name="Google Shape;21442;p62"/>
          <p:cNvSpPr/>
          <p:nvPr/>
        </p:nvSpPr>
        <p:spPr>
          <a:xfrm>
            <a:off x="4290620" y="3655055"/>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450;p62"/>
          <p:cNvSpPr txBox="1">
            <a:spLocks noGrp="1"/>
          </p:cNvSpPr>
          <p:nvPr>
            <p:ph type="title" idx="4294967295"/>
          </p:nvPr>
        </p:nvSpPr>
        <p:spPr>
          <a:xfrm>
            <a:off x="4345071" y="3768082"/>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3F3F3"/>
                </a:solidFill>
                <a:latin typeface="Rajdhani"/>
                <a:ea typeface="Rajdhani"/>
                <a:cs typeface="Rajdhani"/>
                <a:sym typeface="Rajdhani"/>
              </a:rPr>
              <a:t>06</a:t>
            </a:r>
            <a:endParaRPr sz="3600" b="1" dirty="0">
              <a:solidFill>
                <a:srgbClr val="F3F3F3"/>
              </a:solidFill>
              <a:latin typeface="Rajdhani"/>
              <a:ea typeface="Rajdhani"/>
              <a:cs typeface="Rajdhani"/>
              <a:sym typeface="Rajdhani"/>
            </a:endParaRPr>
          </a:p>
        </p:txBody>
      </p:sp>
    </p:spTree>
    <p:extLst>
      <p:ext uri="{BB962C8B-B14F-4D97-AF65-F5344CB8AC3E}">
        <p14:creationId xmlns:p14="http://schemas.microsoft.com/office/powerpoint/2010/main" val="350193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childTnLst>
                                </p:cTn>
                              </p:par>
                            </p:childTnLst>
                          </p:cTn>
                        </p:par>
                        <p:par>
                          <p:cTn id="39" fill="hold">
                            <p:stCondLst>
                              <p:cond delay="50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childTnLst>
                                </p:cTn>
                              </p:par>
                            </p:childTnLst>
                          </p:cTn>
                        </p:par>
                        <p:par>
                          <p:cTn id="49" fill="hold">
                            <p:stCondLst>
                              <p:cond delay="6000"/>
                            </p:stCondLst>
                            <p:childTnLst>
                              <p:par>
                                <p:cTn id="50" presetID="10" presetClass="entr" presetSubtype="0"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1000"/>
                                        <p:tgtEl>
                                          <p:spTgt spid="5"/>
                                        </p:tgtEl>
                                      </p:cBhvr>
                                    </p:animEffect>
                                  </p:childTnLst>
                                </p:cTn>
                              </p:par>
                              <p:par>
                                <p:cTn id="53" presetID="10"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childTnLst>
                                </p:cTn>
                              </p:par>
                            </p:childTnLst>
                          </p:cTn>
                        </p:par>
                        <p:par>
                          <p:cTn id="56" fill="hold">
                            <p:stCondLst>
                              <p:cond delay="700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childTnLst>
                                </p:cTn>
                              </p:par>
                              <p:par>
                                <p:cTn id="60" presetID="10"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childTnLst>
                                </p:cTn>
                              </p:par>
                            </p:childTnLst>
                          </p:cTn>
                        </p:par>
                        <p:par>
                          <p:cTn id="63" fill="hold">
                            <p:stCondLst>
                              <p:cond delay="8000"/>
                            </p:stCondLst>
                            <p:childTnLst>
                              <p:par>
                                <p:cTn id="64" presetID="10" presetClass="entr" presetSubtype="0" fill="hold"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childTnLst>
                                </p:cTn>
                              </p:par>
                              <p:par>
                                <p:cTn id="67" presetID="10"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21" name="Google Shape;124;p26"/>
          <p:cNvSpPr txBox="1">
            <a:spLocks/>
          </p:cNvSpPr>
          <p:nvPr/>
        </p:nvSpPr>
        <p:spPr>
          <a:xfrm>
            <a:off x="425827" y="410453"/>
            <a:ext cx="6000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600" b="1" dirty="0">
                <a:solidFill>
                  <a:srgbClr val="F3F3F3"/>
                </a:solidFill>
                <a:latin typeface="Rajdhani"/>
                <a:ea typeface="Rajdhani"/>
                <a:cs typeface="Rajdhani"/>
                <a:sym typeface="Rajdhani"/>
              </a:rPr>
              <a:t>01</a:t>
            </a:r>
          </a:p>
        </p:txBody>
      </p:sp>
      <p:cxnSp>
        <p:nvCxnSpPr>
          <p:cNvPr id="22" name="Google Shape;130;p26"/>
          <p:cNvCxnSpPr/>
          <p:nvPr/>
        </p:nvCxnSpPr>
        <p:spPr>
          <a:xfrm>
            <a:off x="1102113" y="293158"/>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TextBox 5"/>
          <p:cNvSpPr txBox="1"/>
          <p:nvPr/>
        </p:nvSpPr>
        <p:spPr>
          <a:xfrm>
            <a:off x="1560953" y="1819785"/>
            <a:ext cx="5611390" cy="2585323"/>
          </a:xfrm>
          <a:prstGeom prst="rect">
            <a:avLst/>
          </a:prstGeom>
          <a:noFill/>
        </p:spPr>
        <p:txBody>
          <a:bodyPr wrap="square" rtlCol="0">
            <a:spAutoFit/>
          </a:bodyPr>
          <a:lstStyle/>
          <a:p>
            <a:pPr algn="ctr"/>
            <a:r>
              <a:rPr lang="fr-FR" sz="1800" b="1" dirty="0">
                <a:solidFill>
                  <a:srgbClr val="F3F3F3"/>
                </a:solidFill>
                <a:latin typeface="Fira Sans Condensed Light"/>
              </a:rPr>
              <a:t>le projet sur lequel j'ai travaillé pendant mon stage chez </a:t>
            </a:r>
            <a:r>
              <a:rPr lang="fr-FR" sz="1800" b="1" dirty="0" err="1">
                <a:solidFill>
                  <a:srgbClr val="F3F3F3"/>
                </a:solidFill>
                <a:latin typeface="Fira Sans Condensed Light"/>
              </a:rPr>
              <a:t>BrosMedia</a:t>
            </a:r>
            <a:r>
              <a:rPr lang="fr-FR" sz="1800" b="1" dirty="0">
                <a:solidFill>
                  <a:srgbClr val="F3F3F3"/>
                </a:solidFill>
                <a:latin typeface="Fira Sans Condensed Light"/>
              </a:rPr>
              <a:t>. Il s'agit d'un site e-commerce dédié aux produits de beauté et de soins capillaires. J'ai conçu et développé cette plateforme avec passion et dévouement pour offrir une expérience de shopping unique à nos clients. </a:t>
            </a:r>
          </a:p>
          <a:p>
            <a:pPr algn="ctr"/>
            <a:endParaRPr lang="fr-FR" sz="1800" b="1" dirty="0">
              <a:solidFill>
                <a:srgbClr val="F3F3F3"/>
              </a:solidFill>
              <a:latin typeface="Fira Sans Condensed Light"/>
            </a:endParaRPr>
          </a:p>
          <a:p>
            <a:pPr algn="ctr"/>
            <a:r>
              <a:rPr lang="fr-FR" sz="1800" b="1" dirty="0">
                <a:solidFill>
                  <a:srgbClr val="F3F3F3"/>
                </a:solidFill>
                <a:latin typeface="Fira Sans Condensed Light"/>
              </a:rPr>
              <a:t>Merci de me donner l'opportunité de partager avec vous cette réalisation exceptionnelle !</a:t>
            </a:r>
          </a:p>
        </p:txBody>
      </p:sp>
      <p:sp>
        <p:nvSpPr>
          <p:cNvPr id="5" name="Google Shape;174;p30"/>
          <p:cNvSpPr txBox="1">
            <a:spLocks noGrp="1"/>
          </p:cNvSpPr>
          <p:nvPr>
            <p:ph type="title"/>
          </p:nvPr>
        </p:nvSpPr>
        <p:spPr>
          <a:xfrm>
            <a:off x="3025926" y="353655"/>
            <a:ext cx="2912029" cy="8681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Introduction</a:t>
            </a:r>
            <a:br>
              <a:rPr lang="en" sz="3600" dirty="0"/>
            </a:br>
            <a:endParaRPr sz="3600" dirty="0"/>
          </a:p>
        </p:txBody>
      </p:sp>
    </p:spTree>
    <p:extLst>
      <p:ext uri="{BB962C8B-B14F-4D97-AF65-F5344CB8AC3E}">
        <p14:creationId xmlns:p14="http://schemas.microsoft.com/office/powerpoint/2010/main" val="19038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20000" y="1152475"/>
            <a:ext cx="7704000" cy="360600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ctr">
              <a:buNone/>
            </a:pPr>
            <a:endParaRPr lang="fr-FR" sz="1800" dirty="0"/>
          </a:p>
          <a:p>
            <a:pPr marL="0" lvl="0" indent="0" algn="ctr">
              <a:buNone/>
            </a:pPr>
            <a:endParaRPr lang="fr-FR" sz="1800" dirty="0"/>
          </a:p>
          <a:p>
            <a:pPr marL="0" lvl="0" indent="0" algn="ctr">
              <a:buNone/>
            </a:pPr>
            <a:endParaRPr lang="fr-FR" sz="1800" b="1" dirty="0"/>
          </a:p>
          <a:p>
            <a:pPr marL="0" lvl="0" indent="0" algn="ctr">
              <a:buNone/>
            </a:pPr>
            <a:r>
              <a:rPr lang="fr-FR" sz="1800" b="1" dirty="0"/>
              <a:t>Techniquement, un </a:t>
            </a:r>
            <a:r>
              <a:rPr lang="fr-FR" sz="1800" b="1" dirty="0">
                <a:hlinkClick r:id="rId4"/>
              </a:rPr>
              <a:t>site internet</a:t>
            </a:r>
            <a:r>
              <a:rPr lang="fr-FR" sz="1800" b="1" dirty="0"/>
              <a:t> ce n’est qu’un fichier ou un ensemble de fichiers, hébergés sur un serveur (une sorte de gros ordinateur connecté à internet) et accessible via internet. On le voit cette définition est large. </a:t>
            </a:r>
          </a:p>
          <a:p>
            <a:pPr marL="0" lvl="0" indent="0" algn="ctr">
              <a:buNone/>
            </a:pPr>
            <a:r>
              <a:rPr lang="fr-FR" sz="1800" b="1" dirty="0"/>
              <a:t>Une simple page html, une image ou un formulaire peuvent tout à fait être des sites internet. </a:t>
            </a:r>
          </a:p>
          <a:p>
            <a:pPr marL="0" lvl="0" indent="0" algn="ctr">
              <a:buNone/>
            </a:pPr>
            <a:r>
              <a:rPr lang="fr-FR" sz="1800" b="1" dirty="0"/>
              <a:t>Ou plutôt : un site internet peut n’être composé que d’une simple page html, d’une image ou d’un formulaire.</a:t>
            </a:r>
            <a:endParaRPr sz="1800" b="1" dirty="0"/>
          </a:p>
        </p:txBody>
      </p:sp>
      <p:sp>
        <p:nvSpPr>
          <p:cNvPr id="109" name="Google Shape;109;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rgbClr val="F3F3F3"/>
                </a:solidFill>
              </a:rPr>
              <a:t>Un site web</a:t>
            </a:r>
            <a:endParaRPr sz="3000" dirty="0">
              <a:solidFill>
                <a:srgbClr val="F3F3F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5" name="TextBox 14"/>
          <p:cNvSpPr txBox="1"/>
          <p:nvPr/>
        </p:nvSpPr>
        <p:spPr>
          <a:xfrm>
            <a:off x="814764" y="1872976"/>
            <a:ext cx="7716483" cy="2308324"/>
          </a:xfrm>
          <a:prstGeom prst="rect">
            <a:avLst/>
          </a:prstGeom>
          <a:noFill/>
        </p:spPr>
        <p:txBody>
          <a:bodyPr wrap="square" rtlCol="0">
            <a:spAutoFit/>
          </a:bodyPr>
          <a:lstStyle/>
          <a:p>
            <a:pPr algn="ctr"/>
            <a:r>
              <a:rPr lang="fr-FR" sz="1800" b="1" dirty="0">
                <a:solidFill>
                  <a:srgbClr val="F3F3F3"/>
                </a:solidFill>
                <a:latin typeface="Fira Sans Condensed Light"/>
              </a:rPr>
              <a:t>HTML (</a:t>
            </a:r>
            <a:r>
              <a:rPr lang="fr-FR" sz="1800" b="1" dirty="0" err="1">
                <a:solidFill>
                  <a:srgbClr val="F3F3F3"/>
                </a:solidFill>
                <a:latin typeface="Fira Sans Condensed Light"/>
              </a:rPr>
              <a:t>Hypertext</a:t>
            </a:r>
            <a:r>
              <a:rPr lang="fr-FR" sz="1800" b="1" dirty="0">
                <a:solidFill>
                  <a:srgbClr val="F3F3F3"/>
                </a:solidFill>
                <a:latin typeface="Fira Sans Condensed Light"/>
              </a:rPr>
              <a:t> Markup </a:t>
            </a:r>
            <a:r>
              <a:rPr lang="fr-FR" sz="1800" b="1" dirty="0" err="1">
                <a:solidFill>
                  <a:srgbClr val="F3F3F3"/>
                </a:solidFill>
                <a:latin typeface="Fira Sans Condensed Light"/>
              </a:rPr>
              <a:t>Language</a:t>
            </a:r>
            <a:r>
              <a:rPr lang="fr-FR" sz="1800" b="1" dirty="0">
                <a:solidFill>
                  <a:srgbClr val="F3F3F3"/>
                </a:solidFill>
                <a:latin typeface="Fira Sans Condensed Light"/>
              </a:rPr>
              <a:t>) est un langage de balisage utilisé pour structurer et créer le contenu des pages web. Il permet de définir la structure des documents en utilisant des balises et des attributs, permettant ainsi de présenter du texte, des images, des liens, des formulaires et bien d'autres éléments sur une page web.</a:t>
            </a:r>
          </a:p>
          <a:p>
            <a:pPr algn="ctr"/>
            <a:r>
              <a:rPr lang="fr-FR" sz="1800" b="1" dirty="0">
                <a:solidFill>
                  <a:srgbClr val="F3F3F3"/>
                </a:solidFill>
                <a:latin typeface="Fira Sans Condensed Light"/>
              </a:rPr>
              <a:t> </a:t>
            </a:r>
          </a:p>
          <a:p>
            <a:pPr algn="ctr"/>
            <a:r>
              <a:rPr lang="fr-FR" sz="1800" b="1" dirty="0">
                <a:solidFill>
                  <a:srgbClr val="F3F3F3"/>
                </a:solidFill>
                <a:latin typeface="Fira Sans Condensed Light"/>
              </a:rPr>
              <a:t>HTML joue un rôle essentiel dans la création de sites web et fournit la base pour le développement de sites interactifs et attractifs.</a:t>
            </a:r>
          </a:p>
        </p:txBody>
      </p:sp>
      <p:sp>
        <p:nvSpPr>
          <p:cNvPr id="41"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rgbClr val="F3F3F3"/>
                </a:solidFill>
              </a:rPr>
              <a:t>HTML</a:t>
            </a:r>
            <a:endParaRPr sz="3000" dirty="0">
              <a:solidFill>
                <a:srgbClr val="F3F3F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5" name="TextBox 14"/>
          <p:cNvSpPr txBox="1"/>
          <p:nvPr/>
        </p:nvSpPr>
        <p:spPr>
          <a:xfrm>
            <a:off x="958786" y="1686846"/>
            <a:ext cx="6976648" cy="3139321"/>
          </a:xfrm>
          <a:prstGeom prst="rect">
            <a:avLst/>
          </a:prstGeom>
          <a:noFill/>
        </p:spPr>
        <p:txBody>
          <a:bodyPr wrap="square" rtlCol="0">
            <a:spAutoFit/>
          </a:bodyPr>
          <a:lstStyle/>
          <a:p>
            <a:pPr algn="ctr"/>
            <a:r>
              <a:rPr lang="fr-FR" sz="1800" b="1" dirty="0">
                <a:solidFill>
                  <a:srgbClr val="F3F3F3"/>
                </a:solidFill>
                <a:latin typeface="Fira Sans Condensed Light"/>
              </a:rPr>
              <a:t> CSS (</a:t>
            </a:r>
            <a:r>
              <a:rPr lang="fr-FR" sz="1800" b="1" dirty="0" err="1">
                <a:solidFill>
                  <a:srgbClr val="F3F3F3"/>
                </a:solidFill>
                <a:latin typeface="Fira Sans Condensed Light"/>
              </a:rPr>
              <a:t>Cascading</a:t>
            </a:r>
            <a:r>
              <a:rPr lang="fr-FR" sz="1800" b="1" dirty="0">
                <a:solidFill>
                  <a:srgbClr val="F3F3F3"/>
                </a:solidFill>
                <a:latin typeface="Fira Sans Condensed Light"/>
              </a:rPr>
              <a:t> Style Sheets) est un langage de feuille de style utilisé pour définir l'apparence et la mise en forme des pages web. Il permet de contrôler le style, la disposition et les éléments visuels d'un site web, tels que les couleurs, les polices, les marges, les bordures, les animations et bien plus encore. En utilisant CSS, les concepteurs peuvent séparer la présentation du contenu, ce qui facilite la gestion et la maintenance des sites web. </a:t>
            </a:r>
          </a:p>
          <a:p>
            <a:pPr algn="ctr"/>
            <a:endParaRPr lang="fr-FR" sz="1800" b="1" dirty="0">
              <a:solidFill>
                <a:srgbClr val="F3F3F3"/>
              </a:solidFill>
              <a:latin typeface="Fira Sans Condensed Light"/>
            </a:endParaRPr>
          </a:p>
          <a:p>
            <a:pPr algn="ctr"/>
            <a:r>
              <a:rPr lang="fr-FR" sz="1800" b="1" dirty="0">
                <a:solidFill>
                  <a:srgbClr val="F3F3F3"/>
                </a:solidFill>
                <a:latin typeface="Fira Sans Condensed Light"/>
              </a:rPr>
              <a:t>CSS est un élément essentiel du développement web moderne, permettant aux développeurs de créer des sites attrayants, cohérents et réactifs qui s'adaptent à différents appareils et tailles d'écran.</a:t>
            </a:r>
          </a:p>
        </p:txBody>
      </p:sp>
      <p:sp>
        <p:nvSpPr>
          <p:cNvPr id="41" name="Google Shape;109;p25"/>
          <p:cNvSpPr txBox="1">
            <a:spLocks noGrp="1"/>
          </p:cNvSpPr>
          <p:nvPr>
            <p:ph type="title"/>
          </p:nvPr>
        </p:nvSpPr>
        <p:spPr>
          <a:xfrm>
            <a:off x="595110" y="3716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rgbClr val="F3F3F3"/>
                </a:solidFill>
              </a:rPr>
              <a:t>CSS</a:t>
            </a:r>
            <a:endParaRPr sz="3000" dirty="0">
              <a:solidFill>
                <a:srgbClr val="F3F3F3"/>
              </a:solidFill>
            </a:endParaRPr>
          </a:p>
        </p:txBody>
      </p:sp>
    </p:spTree>
    <p:extLst>
      <p:ext uri="{BB962C8B-B14F-4D97-AF65-F5344CB8AC3E}">
        <p14:creationId xmlns:p14="http://schemas.microsoft.com/office/powerpoint/2010/main" val="2654632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3" name="TextBox 2"/>
          <p:cNvSpPr txBox="1"/>
          <p:nvPr/>
        </p:nvSpPr>
        <p:spPr>
          <a:xfrm>
            <a:off x="528782" y="2282220"/>
            <a:ext cx="8086436" cy="2785378"/>
          </a:xfrm>
          <a:prstGeom prst="rect">
            <a:avLst/>
          </a:prstGeom>
          <a:noFill/>
        </p:spPr>
        <p:txBody>
          <a:bodyPr wrap="square" rtlCol="0">
            <a:spAutoFit/>
          </a:bodyPr>
          <a:lstStyle/>
          <a:p>
            <a:pPr algn="ctr"/>
            <a:r>
              <a:rPr lang="fr-FR" sz="1800" b="1" dirty="0">
                <a:solidFill>
                  <a:srgbClr val="F3F3F3"/>
                </a:solidFill>
                <a:latin typeface="Fira Sans Condensed Light"/>
              </a:rPr>
              <a:t>Dreamweaver est un logiciel de création de sites web développé par Adobe. C'est un éditeur de code et un éditeur visuel qui permet aux concepteurs et développeurs de créer, éditer et gérer des sites web de manière visuelle et interactive. Il offre une interface conviviale avec des outils puissants pour la conception de sites web responsives et l'intégration de diverses technologies web telles que HTML, CSS, JavaScript et bien d'autres. </a:t>
            </a:r>
          </a:p>
          <a:p>
            <a:pPr algn="ctr"/>
            <a:endParaRPr lang="fr-FR" sz="1800" b="1" dirty="0">
              <a:solidFill>
                <a:srgbClr val="F3F3F3"/>
              </a:solidFill>
              <a:latin typeface="Fira Sans Condensed Light"/>
            </a:endParaRPr>
          </a:p>
          <a:p>
            <a:pPr algn="ctr"/>
            <a:r>
              <a:rPr lang="fr-FR" sz="1800" b="1" dirty="0">
                <a:solidFill>
                  <a:srgbClr val="F3F3F3"/>
                </a:solidFill>
                <a:latin typeface="Fira Sans Condensed Light"/>
              </a:rPr>
              <a:t>Dreamweaver facilite la création de sites web professionnels en offrant des fonctionnalités avancées de gestion de projets et de collaboration.</a:t>
            </a:r>
          </a:p>
          <a:p>
            <a:endParaRPr lang="fr-FR" sz="1300" b="1" dirty="0">
              <a:solidFill>
                <a:srgbClr val="F3F3F3"/>
              </a:solidFill>
              <a:latin typeface="Fira Sans Condensed Light"/>
              <a:ea typeface="Fira Sans Condensed Light"/>
              <a:cs typeface="Fira Sans Condensed Ligh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1311" y="75902"/>
            <a:ext cx="2680706" cy="1234481"/>
          </a:xfrm>
          <a:prstGeom prst="rect">
            <a:avLst/>
          </a:prstGeom>
        </p:spPr>
      </p:pic>
      <p:sp>
        <p:nvSpPr>
          <p:cNvPr id="5" name="Google Shape;109;p25"/>
          <p:cNvSpPr txBox="1">
            <a:spLocks noGrp="1"/>
          </p:cNvSpPr>
          <p:nvPr>
            <p:ph type="title"/>
          </p:nvPr>
        </p:nvSpPr>
        <p:spPr>
          <a:xfrm>
            <a:off x="588532" y="131386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rgbClr val="F3F3F3"/>
                </a:solidFill>
              </a:rPr>
              <a:t>ADOBE DREAMWEAVER</a:t>
            </a:r>
            <a:endParaRPr sz="3000" dirty="0">
              <a:solidFill>
                <a:srgbClr val="F3F3F3"/>
              </a:solidFill>
            </a:endParaRPr>
          </a:p>
        </p:txBody>
      </p:sp>
    </p:spTree>
    <p:extLst>
      <p:ext uri="{BB962C8B-B14F-4D97-AF65-F5344CB8AC3E}">
        <p14:creationId xmlns:p14="http://schemas.microsoft.com/office/powerpoint/2010/main" val="56109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5" name="TextBox 14"/>
          <p:cNvSpPr txBox="1"/>
          <p:nvPr/>
        </p:nvSpPr>
        <p:spPr>
          <a:xfrm>
            <a:off x="871740" y="2178063"/>
            <a:ext cx="7255994" cy="2585323"/>
          </a:xfrm>
          <a:prstGeom prst="rect">
            <a:avLst/>
          </a:prstGeom>
          <a:noFill/>
        </p:spPr>
        <p:txBody>
          <a:bodyPr wrap="square" rtlCol="0">
            <a:spAutoFit/>
          </a:bodyPr>
          <a:lstStyle/>
          <a:p>
            <a:pPr algn="ctr"/>
            <a:r>
              <a:rPr lang="fr-FR" sz="1800" b="1" dirty="0">
                <a:solidFill>
                  <a:srgbClr val="F3F3F3"/>
                </a:solidFill>
                <a:latin typeface="Fira Sans Condensed Light"/>
              </a:rPr>
              <a:t>Photoshop est un logiciel de retouche et de traitement d'images développé par Adobe. Il est largement utilisé dans les domaines du graphisme, de la photographie et du design pour créer, éditer et manipuler des images numériques. Photoshop offre une large gamme d'outils et de fonctionnalités avancées qui permettent aux utilisateurs de réaliser des montages, d'ajuster les couleurs, de corriger les imperfections, de créer des effets spéciaux, et bien plus encore. </a:t>
            </a:r>
          </a:p>
          <a:p>
            <a:pPr algn="ctr"/>
            <a:r>
              <a:rPr lang="fr-FR" sz="1800" b="1" dirty="0">
                <a:solidFill>
                  <a:srgbClr val="F3F3F3"/>
                </a:solidFill>
                <a:latin typeface="Fira Sans Condensed Light"/>
              </a:rPr>
              <a:t>C'est un outil puissant et polyvalent qui joue un rôle essentiel dans l'industrie créative.</a:t>
            </a:r>
          </a:p>
        </p:txBody>
      </p:sp>
      <p:sp>
        <p:nvSpPr>
          <p:cNvPr id="41" name="Google Shape;109;p25"/>
          <p:cNvSpPr txBox="1">
            <a:spLocks noGrp="1"/>
          </p:cNvSpPr>
          <p:nvPr>
            <p:ph type="title"/>
          </p:nvPr>
        </p:nvSpPr>
        <p:spPr>
          <a:xfrm>
            <a:off x="647737" y="132554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rgbClr val="F3F3F3"/>
                </a:solidFill>
              </a:rPr>
              <a:t>ADOBE PHOTOSHOP</a:t>
            </a:r>
            <a:endParaRPr sz="3000" dirty="0">
              <a:solidFill>
                <a:srgbClr val="F3F3F3"/>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4737" y="55549"/>
            <a:ext cx="1270000" cy="1270000"/>
          </a:xfrm>
          <a:prstGeom prst="rect">
            <a:avLst/>
          </a:prstGeom>
        </p:spPr>
      </p:pic>
    </p:spTree>
    <p:extLst>
      <p:ext uri="{BB962C8B-B14F-4D97-AF65-F5344CB8AC3E}">
        <p14:creationId xmlns:p14="http://schemas.microsoft.com/office/powerpoint/2010/main" val="3840875506"/>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28937</TotalTime>
  <Words>810</Words>
  <Application>Microsoft Office PowerPoint</Application>
  <PresentationFormat>On-screen Show (16:9)</PresentationFormat>
  <Paragraphs>62</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Anton</vt:lpstr>
      <vt:lpstr>Rajdhani</vt:lpstr>
      <vt:lpstr>Advent Pro Light</vt:lpstr>
      <vt:lpstr>Fira Sans Condensed Light</vt:lpstr>
      <vt:lpstr>Arial</vt:lpstr>
      <vt:lpstr>Ai Tech Agency by Slidesgo</vt:lpstr>
      <vt:lpstr>Stage de fin d’étude</vt:lpstr>
      <vt:lpstr>Partie Theorique</vt:lpstr>
      <vt:lpstr>PLAN</vt:lpstr>
      <vt:lpstr>Introduction </vt:lpstr>
      <vt:lpstr>Un site web</vt:lpstr>
      <vt:lpstr>HTML</vt:lpstr>
      <vt:lpstr>CSS</vt:lpstr>
      <vt:lpstr>ADOBE DREAMWEAVER</vt:lpstr>
      <vt:lpstr>ADOBE PHOTOSHOP</vt:lpstr>
      <vt:lpstr>PHP</vt:lpstr>
      <vt:lpstr>CANVA</vt:lpstr>
      <vt:lpstr>WEBFLOW</vt:lpstr>
      <vt:lpstr>Istock</vt:lpstr>
      <vt:lpstr>Partie pratique</vt:lpstr>
      <vt:lpstr>PowerPoint Presentation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réseaux mobile</dc:title>
  <dc:creator>User</dc:creator>
  <cp:lastModifiedBy>simo1999 hunter</cp:lastModifiedBy>
  <cp:revision>62</cp:revision>
  <dcterms:modified xsi:type="dcterms:W3CDTF">2023-07-27T09:27:34Z</dcterms:modified>
</cp:coreProperties>
</file>